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3069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e7a4d3800093b155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" Target="slide6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2.xml"/><Relationship Id="rId5" Type="http://schemas.openxmlformats.org/officeDocument/2006/relationships/slide" Target="slide10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16a590977?vcp=1&amp;pid=0f4940561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4_BD#16a590977?vcp=1&amp;pid=0f4940561&amp;color=61,88,159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0e95cb64c?vcp=1&amp;pid=16a590977&amp;color=101,101,255&amp;vtp=1&amp;bbb=1"/>
          <p:cNvSpPr/>
          <p:nvPr/>
        </p:nvSpPr>
        <p:spPr>
          <a:xfrm>
            <a:off x="539496" y="1481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相关关系的判断</a:t>
            </a:r>
            <a:endParaRPr lang="en-US" altLang="zh-CN" sz="2200" dirty="0"/>
          </a:p>
        </p:txBody>
      </p:sp>
      <p:sp>
        <p:nvSpPr>
          <p:cNvPr id="5" name="QB_7_BD.4_1#5c41c262f?vaa=1&amp;vcp=1&amp;vop=1&amp;pid=d8c259c04&amp;color=36,64,97&amp;vtp=1&amp;bbb=1"/>
          <p:cNvSpPr/>
          <p:nvPr/>
        </p:nvSpPr>
        <p:spPr>
          <a:xfrm>
            <a:off x="539496" y="1978732"/>
            <a:ext cx="11109960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下列关系中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,是相关关系的有</a:t>
            </a:r>
            <a:r>
              <a:rPr lang="en-US" altLang="zh-CN" sz="180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填序号）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正方形的边长与面积之间的关系;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水稻产量与施肥量之间的关系;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人的身高与体重之间的关系.</a:t>
            </a:r>
            <a:endParaRPr lang="en-US" altLang="zh-CN" sz="1800" dirty="0"/>
          </a:p>
        </p:txBody>
      </p:sp>
      <p:sp>
        <p:nvSpPr>
          <p:cNvPr id="6" name="QB_7_AN.6_1#5c41c262f.blank?vaa=1&amp;vcp=1&amp;vop=1&amp;pid=d8c259c04&amp;color=36,64,97&amp;vpa=1&amp;vtp=1&amp;bbb=1"/>
          <p:cNvSpPr/>
          <p:nvPr/>
        </p:nvSpPr>
        <p:spPr>
          <a:xfrm>
            <a:off x="4259802" y="1948252"/>
            <a:ext cx="623888" cy="3733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②③</a:t>
            </a:r>
            <a:endParaRPr lang="en-US" altLang="zh-CN" dirty="0"/>
          </a:p>
        </p:txBody>
      </p:sp>
      <p:sp>
        <p:nvSpPr>
          <p:cNvPr id="7" name="QB_7_AS.5_1#5c41c262f?vaa=1&amp;vcp=1&amp;vop=1&amp;pid=d8c259c04&amp;color=36,64,97&amp;vtp=1&amp;bbb=1&amp;hb=1"/>
          <p:cNvSpPr/>
          <p:nvPr/>
        </p:nvSpPr>
        <p:spPr>
          <a:xfrm>
            <a:off x="539496" y="3628286"/>
            <a:ext cx="11109960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①正方形的边长与面积之间的关系是函数关系;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水稻产量与施肥量之间的关系不是严格的函数关系,但是具有相关性,因而是相关关系;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人的身高并不能确定体重，但一般来说“身高者，体也重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”，我们说身高与体重这两个变量具有相关关系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提示：相关关系是一种非确定性关系）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因此填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②③.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8_1#ea34051ff?vcp=1&amp;vop=1&amp;pid=d8c259c04&amp;color=36,64,97&amp;vtp=1&amp;bt=1&amp;bbb=1"/>
          <p:cNvSpPr/>
          <p:nvPr/>
        </p:nvSpPr>
        <p:spPr>
          <a:xfrm>
            <a:off x="539496" y="950010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某个男孩的年龄与身高的统计数据如表：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QO_7_BD.8_2#ea34051ff?colgroup=12,5,5,5,5,5,5&amp;vcp=1&amp;vop=1&amp;pid=d8c259c04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1458969"/>
                  </p:ext>
                </p:extLst>
              </p:nvPr>
            </p:nvGraphicFramePr>
            <p:xfrm>
              <a:off x="539496" y="1450644"/>
              <a:ext cx="11064240" cy="779654"/>
            </p:xfrm>
            <a:graphic>
              <a:graphicData uri="http://schemas.openxmlformats.org/drawingml/2006/table">
                <a:tbl>
                  <a:tblPr/>
                  <a:tblGrid>
                    <a:gridCol w="31089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年龄/岁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身高/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cm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QO_7_BD.8_2#ea34051ff?colgroup=12,5,5,5,5,5,5&amp;vcp=1&amp;vop=1&amp;pid=d8c259c04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1458969"/>
                  </p:ext>
                </p:extLst>
              </p:nvPr>
            </p:nvGraphicFramePr>
            <p:xfrm>
              <a:off x="539496" y="1450644"/>
              <a:ext cx="11064240" cy="779654"/>
            </p:xfrm>
            <a:graphic>
              <a:graphicData uri="http://schemas.openxmlformats.org/drawingml/2006/table">
                <a:tbl>
                  <a:tblPr/>
                  <a:tblGrid>
                    <a:gridCol w="31089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年龄/岁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96" t="-101563" r="-256471" b="-26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O_7_BD.8_3#ea34051ff?vcp=1&amp;vop=1&amp;pid=d8c259c04&amp;color=36,64,97&amp;vtp=1&amp;bbb=1"/>
          <p:cNvSpPr/>
          <p:nvPr/>
        </p:nvSpPr>
        <p:spPr>
          <a:xfrm>
            <a:off x="539496" y="2365044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画出散点图,并判断它们是否有相关关系.如果有相关关系,是正相关还是负相关.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类题主要是区分相关关系和函数关系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，排除函数关系就可以了.</a:t>
            </a:r>
            <a:endParaRPr lang="en-US" altLang="zh-CN" sz="1800" dirty="0"/>
          </a:p>
        </p:txBody>
      </p:sp>
      <p:sp>
        <p:nvSpPr>
          <p:cNvPr id="5" name="QO_7_AN.9_1#ea34051ff?vcp=1&amp;vop=1&amp;pid=d8c259c04&amp;color=36,64,97&amp;vtp=1&amp;bbb=1&amp;hb=1"/>
          <p:cNvSpPr/>
          <p:nvPr/>
        </p:nvSpPr>
        <p:spPr>
          <a:xfrm>
            <a:off x="539496" y="3190734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【解】散点图是分析变量相关关系的重要工具.作出散点图如图所示.由图分析可知</a:t>
            </a:r>
            <a:r>
              <a:rPr lang="en-US" altLang="zh-CN" sz="1800" b="0" i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,该男孩的身高与年龄具有线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性相关关系</a:t>
            </a: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,且是正相关.</a:t>
            </a:r>
            <a:endParaRPr lang="en-US" altLang="zh-CN" dirty="0"/>
          </a:p>
        </p:txBody>
      </p:sp>
      <p:pic>
        <p:nvPicPr>
          <p:cNvPr id="6" name="QO_7_AN.9_2#ea34051ff?vcp=1&amp;vop=1&amp;pid=d8c259c04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6552" y="4093514"/>
            <a:ext cx="3355848" cy="200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df4255fb?vcp=1&amp;pid=16a590977&amp;color=101,101,255&amp;vtp=1&amp;bt=1&amp;bbb=1"/>
          <p:cNvSpPr/>
          <p:nvPr/>
        </p:nvSpPr>
        <p:spPr>
          <a:xfrm>
            <a:off x="539496" y="828000"/>
            <a:ext cx="11109960" cy="3978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相关性检验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10_1#298ae565f?vcp=1&amp;vop=1&amp;pid=6df4255fb&amp;color=36,64,97&amp;vtp=1&amp;bbb=1&amp;hb=1"/>
              <p:cNvSpPr/>
              <p:nvPr/>
            </p:nvSpPr>
            <p:spPr>
              <a:xfrm>
                <a:off x="539496" y="1268676"/>
                <a:ext cx="11109960" cy="684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某食品加工厂新研制出一种袋装食品（规格：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/袋），下面是近六个月每袋出厂价格（单位：元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）与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月销售量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（单位：万袋）的对应关系如表：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BD.10_1#298ae565f?vcp=1&amp;vop=1&amp;pid=6df4255f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68676"/>
                <a:ext cx="11109960" cy="684530"/>
              </a:xfrm>
              <a:prstGeom prst="rect">
                <a:avLst/>
              </a:prstGeom>
              <a:blipFill>
                <a:blip r:embed="rId3"/>
                <a:stretch>
                  <a:fillRect l="-1317" t="-3571" b="-214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QO_6_BD.10_2#298ae565f?colgroup=11,6,4,4,6,4,6&amp;vcp=1&amp;vop=1&amp;pid=6df4255fb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4704441"/>
                  </p:ext>
                </p:extLst>
              </p:nvPr>
            </p:nvGraphicFramePr>
            <p:xfrm>
              <a:off x="539496" y="2082434"/>
              <a:ext cx="11036808" cy="1176148"/>
            </p:xfrm>
            <a:graphic>
              <a:graphicData uri="http://schemas.openxmlformats.org/drawingml/2006/table">
                <a:tbl>
                  <a:tblPr/>
                  <a:tblGrid>
                    <a:gridCol w="28072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459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4592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64592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9192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月份序号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211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每袋出厂价格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元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211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月销售量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万袋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QO_6_BD.10_2#298ae565f?colgroup=11,6,4,4,6,4,6&amp;vcp=1&amp;vop=1&amp;pid=6df4255fb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4704441"/>
                  </p:ext>
                </p:extLst>
              </p:nvPr>
            </p:nvGraphicFramePr>
            <p:xfrm>
              <a:off x="539496" y="2082434"/>
              <a:ext cx="11036808" cy="1176148"/>
            </p:xfrm>
            <a:graphic>
              <a:graphicData uri="http://schemas.openxmlformats.org/drawingml/2006/table">
                <a:tbl>
                  <a:tblPr/>
                  <a:tblGrid>
                    <a:gridCol w="28072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459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4592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64592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9192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月份序号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211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17" t="-103125" r="-293275" b="-126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211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17" t="-200000" r="-293275" b="-2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10_3#298ae565f?vcp=1&amp;vop=1&amp;pid=6df4255fb&amp;color=36,64,97&amp;vtp=1&amp;bbb=1"/>
              <p:cNvSpPr/>
              <p:nvPr/>
            </p:nvSpPr>
            <p:spPr>
              <a:xfrm>
                <a:off x="539496" y="3390534"/>
                <a:ext cx="11109960" cy="546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并计算得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=782.56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=19.9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BD.10_3#298ae565f?vcp=1&amp;vop=1&amp;pid=6df4255f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90534"/>
                <a:ext cx="11109960" cy="546100"/>
              </a:xfrm>
              <a:prstGeom prst="rect">
                <a:avLst/>
              </a:prstGeom>
              <a:blipFill>
                <a:blip r:embed="rId5"/>
                <a:stretch>
                  <a:fillRect b="-22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7_BD.11_1#75749ac59?vcp=1&amp;vop=1&amp;pid=298ae565f&amp;color=36,64,97&amp;vtp=1&amp;bbb=1"/>
          <p:cNvSpPr/>
          <p:nvPr/>
        </p:nvSpPr>
        <p:spPr>
          <a:xfrm>
            <a:off x="539496" y="3936579"/>
            <a:ext cx="11109960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8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计算该食品加工厂这六个月内这种袋装食品的平均每袋出厂价格、平均月销售量和平均月销售收入；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12_1#75749ac59?vcp=1&amp;vop=1&amp;pid=298ae565f&amp;color=36,64,97&amp;vtp=1&amp;bbb=1"/>
              <p:cNvSpPr/>
              <p:nvPr/>
            </p:nvSpPr>
            <p:spPr>
              <a:xfrm>
                <a:off x="539496" y="4294847"/>
                <a:ext cx="11109960" cy="19453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【解】该食品加工厂这六个月内这种袋装食品的平均每袋出厂价格为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×(10.5+10.9+11+11.5+12+12.5)=11.4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（元），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均月销售量为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×(2.2+2+1.9+1.8+1.5+1.4)=1.8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（万袋），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均月销售收入为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limLow>
                      <m:limLow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×122=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（万元）.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12_1#75749ac59?vcp=1&amp;vop=1&amp;pid=298ae565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94847"/>
                <a:ext cx="11109960" cy="1945386"/>
              </a:xfrm>
              <a:prstGeom prst="rect">
                <a:avLst/>
              </a:prstGeom>
              <a:blipFill>
                <a:blip r:embed="rId6"/>
                <a:stretch>
                  <a:fillRect l="-1317" t="-1254" b="-3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3_1#6ada4152b?vcp=1&amp;vop=1&amp;pid=298ae565f&amp;color=36,64,97&amp;vtp=1&amp;bt=1&amp;bbb=1"/>
          <p:cNvSpPr/>
          <p:nvPr/>
        </p:nvSpPr>
        <p:spPr>
          <a:xfrm>
            <a:off x="539496" y="945597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求每袋出厂价格与月销售量的样本相关系数（精确到0.01）；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4_1#6ada4152b?vcp=1&amp;vop=1&amp;pid=298ae565f&amp;color=36,64,97&amp;vtp=1&amp;bbb=1"/>
              <p:cNvSpPr/>
              <p:nvPr/>
            </p:nvSpPr>
            <p:spPr>
              <a:xfrm>
                <a:off x="539496" y="1363236"/>
                <a:ext cx="11109960" cy="47043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【解】由已知，每袋出厂价格与月销售量的样本相关系数为</a:t>
                </a:r>
                <a:endParaRPr lang="en-US" altLang="zh-CN" sz="1800" dirty="0"/>
              </a:p>
              <a:p>
                <a:pPr latinLnBrk="1">
                  <a:lnSpc>
                    <a:spcPts val="8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ba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limLow>
                              <m:limLow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ba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8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−6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bar>
                          <m:barPr>
                            <m:pos m:val="top"/>
                            <m:ctrlPr>
                              <a:rPr lang="en-US" altLang="zh-CN" sz="180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limLow>
                                  <m:limLow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LowPr>
                                  <m:e>
                                    <m:limUpp>
                                      <m:limUpp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limUppPr>
                                      <m:e>
                                        <m:r>
                                          <a:rPr lang="en-US" altLang="zh-CN" sz="1800" b="0" i="0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  <m:t>∑</m:t>
                                        </m:r>
                                      </m:e>
                                      <m:lim>
                                        <m:r>
                                          <a:rPr lang="en-US" altLang="zh-CN" sz="1800" b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lim>
                                    </m:limUpp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altLang="zh-CN" sz="1800" b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lim>
                                </m:limLow>
                                <m:sSubSup>
                                  <m:sSubSupPr>
                                    <m:ctrlPr>
                                      <a:rPr lang="en-US" altLang="zh-CN" sz="1800" b="0" i="1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−6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bar>
                                      <m:barPr>
                                        <m:pos m:val="top"/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barPr>
                                      <m:e>
                                        <m:r>
                                          <a:rPr lang="en-US" altLang="zh-CN" sz="180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</m:ba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limLow>
                                  <m:limLow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LowPr>
                                  <m:e>
                                    <m:limUpp>
                                      <m:limUpp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limUppPr>
                                      <m:e>
                                        <m:r>
                                          <a:rPr lang="en-US" altLang="zh-CN" sz="1800" b="0" i="0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  <m:t>∑</m:t>
                                        </m:r>
                                      </m:e>
                                      <m:lim>
                                        <m:r>
                                          <a:rPr lang="en-US" altLang="zh-CN" sz="1800" b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lim>
                                    </m:limUpp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altLang="zh-CN" sz="1800" b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lim>
                                </m:limLow>
                                <m:sSubSup>
                                  <m:sSubSupPr>
                                    <m:ctrlPr>
                                      <a:rPr lang="en-US" altLang="zh-CN" sz="1800" b="0" i="1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−6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bar>
                                      <m:barPr>
                                        <m:pos m:val="top"/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barPr>
                                      <m:e>
                                        <m:r>
                                          <a:rPr lang="en-US" altLang="zh-CN" sz="180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</m:ba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122−6×11.4×1.8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(782.56−6×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11.4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)×(19.9−6×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1.8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−1.12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2.8×0.46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0.7×0.46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0.322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2×0.57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≈−0.98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（提示:注意精确度的要求）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14_1#6ada4152b?vcp=1&amp;vop=1&amp;pid=298ae565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63236"/>
                <a:ext cx="11109960" cy="4704334"/>
              </a:xfrm>
              <a:prstGeom prst="rect">
                <a:avLst/>
              </a:prstGeom>
              <a:blipFill>
                <a:blip r:embed="rId3"/>
                <a:stretch>
                  <a:fillRect l="-1317" b="-18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5_1#df94f59e6?vcp=1&amp;vop=1&amp;pid=298ae565f&amp;color=36,64,97&amp;vtp=1&amp;bt=1&amp;bbb=1&amp;hb=1"/>
              <p:cNvSpPr/>
              <p:nvPr/>
            </p:nvSpPr>
            <p:spPr>
              <a:xfrm>
                <a:off x="539496" y="2165050"/>
                <a:ext cx="11109960" cy="1968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若样本相关系数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|≥0.75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，则认为相关性很强；否则没有较强的相关性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.你认为该食品加工厂制定的每袋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出厂价格与月销售量是否有较强的相关性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8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参考公式和数据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：样本相关系数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b="0" i="0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b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b="0" i="1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bar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limLow>
                              <m:limLowPr>
                                <m:ctrlPr>
                                  <a:rPr lang="en-US" altLang="zh-CN" b="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b="0" i="1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b="0" i="0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b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b="0" i="1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bar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bar>
                          <m:barPr>
                            <m:pos m:val="top"/>
                            <m:ctrlPr>
                              <a:rPr lang="en-US" altLang="zh-CN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bar>
                          <m:barPr>
                            <m:pos m:val="top"/>
                            <m:ctrlPr>
                              <a:rPr lang="en-US" altLang="zh-CN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b="0" i="0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b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bSup>
                              <m:sSubSupPr>
                                <m:ctrlPr>
                                  <a:rPr lang="en-US" altLang="zh-CN" b="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bar>
                                  <m:barPr>
                                    <m:pos m:val="top"/>
                                    <m:ctrlPr>
                                      <a:rPr lang="en-US" altLang="zh-CN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ba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b="0" i="0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b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bSup>
                              <m:sSubSupPr>
                                <m:ctrlPr>
                                  <a:rPr lang="en-US" altLang="zh-CN" b="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bar>
                                  <m:barPr>
                                    <m:pos m:val="top"/>
                                    <m:ctrlPr>
                                      <a:rPr lang="en-US" altLang="zh-CN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ba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0.322</m:t>
                        </m:r>
                      </m:e>
                    </m:rad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≈0.57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BD.15_1#df94f59e6?vcp=1&amp;vop=1&amp;pid=298ae565f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65050"/>
                <a:ext cx="11109960" cy="1968500"/>
              </a:xfrm>
              <a:prstGeom prst="rect">
                <a:avLst/>
              </a:prstGeom>
              <a:blipFill>
                <a:blip r:embed="rId3"/>
                <a:stretch>
                  <a:fillRect l="-1317" r="-384" b="-3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6_1#df94f59e6?vcp=1&amp;vop=1&amp;pid=298ae565f&amp;color=36,64,97&amp;vtp=1&amp;bbb=1&amp;hb=1"/>
              <p:cNvSpPr/>
              <p:nvPr/>
            </p:nvSpPr>
            <p:spPr>
              <a:xfrm>
                <a:off x="539496" y="4129994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【解】由于每袋出厂价格与月销售量的样本相关系数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|≈0.98&gt;0.75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，所以该食品加工厂制定的每袋出厂价格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与月销售量有较强的相关性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16_1#df94f59e6?vcp=1&amp;vop=1&amp;pid=298ae565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29994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r="-126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ee8263091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ee8263091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第9章</a:t>
            </a:r>
            <a:endParaRPr lang="en-US" altLang="zh-CN" sz="5400" dirty="0"/>
          </a:p>
        </p:txBody>
      </p:sp>
      <p:sp>
        <p:nvSpPr>
          <p:cNvPr id="4" name="C_1_BD#ee8263091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统计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6405c19f1.fixed?vcp=1&amp;pid=ee826309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6405c19f1.fixed?vcp=1&amp;pid=ee8263091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9.1</a:t>
            </a:r>
            <a:endParaRPr lang="en-US" altLang="zh-CN" sz="5400" dirty="0"/>
          </a:p>
        </p:txBody>
      </p:sp>
      <p:sp>
        <p:nvSpPr>
          <p:cNvPr id="4" name="C_2_BD#6405c19f1.fixed?vcp=1&amp;pid=ee8263091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线性回归分析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0f4940561.fixed?vcp=1&amp;pid=6405c19f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0f4940561.fixed?vcp=1&amp;pid=6405c19f1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9.1.1</a:t>
            </a:r>
            <a:endParaRPr lang="en-US" altLang="zh-CN" sz="5400" dirty="0"/>
          </a:p>
        </p:txBody>
      </p:sp>
      <p:sp>
        <p:nvSpPr>
          <p:cNvPr id="4" name="C_3_BD#0f4940561.fixed?vcp=1&amp;pid=6405c19f1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变量的相关性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97245c2b3?lid=cbc693772&amp;cid=cbc693772&amp;vtp=1&amp;bbb=1">
            <a:hlinkClick r:id="rId3" action="ppaction://hlinksldjump"/>
          </p:cNvPr>
          <p:cNvSpPr/>
          <p:nvPr/>
        </p:nvSpPr>
        <p:spPr>
          <a:xfrm>
            <a:off x="5148072" y="1444752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变量的相关关系</a:t>
            </a:r>
            <a:endParaRPr lang="en-US" altLang="zh-CN" sz="1800" dirty="0"/>
          </a:p>
        </p:txBody>
      </p:sp>
      <p:sp>
        <p:nvSpPr>
          <p:cNvPr id="3" name="C_1#目录1:97245c2b3?lid=948c08641&amp;cid=948c08641&amp;vtp=1&amp;bbb=1">
            <a:hlinkClick r:id="rId3" action="ppaction://hlinksldjump"/>
          </p:cNvPr>
          <p:cNvSpPr/>
          <p:nvPr/>
        </p:nvSpPr>
        <p:spPr>
          <a:xfrm>
            <a:off x="5148072" y="1837944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散点图</a:t>
            </a:r>
            <a:endParaRPr lang="en-US" altLang="zh-CN" sz="1800" dirty="0"/>
          </a:p>
        </p:txBody>
      </p:sp>
      <p:sp>
        <p:nvSpPr>
          <p:cNvPr id="4" name="C_1#目录1:97245c2b3?lid=9cec18010&amp;cid=9cec18010&amp;vtp=1&amp;bbb=1">
            <a:hlinkClick r:id="rId3" action="ppaction://hlinksldjump"/>
          </p:cNvPr>
          <p:cNvSpPr/>
          <p:nvPr/>
        </p:nvSpPr>
        <p:spPr>
          <a:xfrm>
            <a:off x="5148072" y="223113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相关关系的强弱</a:t>
            </a:r>
            <a:endParaRPr lang="en-US" altLang="zh-CN" sz="1800" dirty="0"/>
          </a:p>
        </p:txBody>
      </p:sp>
      <p:sp>
        <p:nvSpPr>
          <p:cNvPr id="5" name="C_1#目录1:97245c2b3?lid=aab003279&amp;cid=aab003279&amp;vtp=1&amp;bbb=1">
            <a:hlinkClick r:id="rId4" action="ppaction://hlinksldjump"/>
          </p:cNvPr>
          <p:cNvSpPr/>
          <p:nvPr/>
        </p:nvSpPr>
        <p:spPr>
          <a:xfrm>
            <a:off x="5148072" y="3227832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不能正确判断两个变量是否具有相关性而致错</a:t>
            </a:r>
            <a:endParaRPr lang="en-US" altLang="zh-CN" sz="1800" dirty="0"/>
          </a:p>
        </p:txBody>
      </p:sp>
      <p:sp>
        <p:nvSpPr>
          <p:cNvPr id="6" name="C_1#目录1:97245c2b3?lid=0e95cb64c&amp;cid=0e95cb64c&amp;vtp=1&amp;bbb=1">
            <a:hlinkClick r:id="rId5" action="ppaction://hlinksldjump"/>
          </p:cNvPr>
          <p:cNvSpPr/>
          <p:nvPr/>
        </p:nvSpPr>
        <p:spPr>
          <a:xfrm>
            <a:off x="5148072" y="484174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相关关系的判断</a:t>
            </a:r>
            <a:endParaRPr lang="en-US" altLang="zh-CN" sz="1800" dirty="0"/>
          </a:p>
        </p:txBody>
      </p:sp>
      <p:sp>
        <p:nvSpPr>
          <p:cNvPr id="7" name="C_1#目录1:97245c2b3?lid=6df4255fb&amp;cid=6df4255fb&amp;vtp=1&amp;bbb=1">
            <a:hlinkClick r:id="rId6" action="ppaction://hlinksldjump"/>
          </p:cNvPr>
          <p:cNvSpPr/>
          <p:nvPr/>
        </p:nvSpPr>
        <p:spPr>
          <a:xfrm>
            <a:off x="5148072" y="523494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相关性检验</a:t>
            </a:r>
            <a:endParaRPr lang="en-US" altLang="zh-CN" sz="1800" dirty="0"/>
          </a:p>
        </p:txBody>
      </p:sp>
      <p:pic>
        <p:nvPicPr>
          <p:cNvPr id="8" name="O_0#目录1:97245c2b3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2504" y="795528"/>
            <a:ext cx="731520" cy="768096"/>
          </a:xfrm>
          <a:prstGeom prst="rect">
            <a:avLst/>
          </a:prstGeom>
        </p:spPr>
      </p:pic>
      <p:pic>
        <p:nvPicPr>
          <p:cNvPr id="9" name="O_0#目录1:97245c2b3.fixed?vcp=1&amp;color=36,64,97&amp;tib=255,255,255&amp;vtp=1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32504" y="2532888"/>
            <a:ext cx="731520" cy="768096"/>
          </a:xfrm>
          <a:prstGeom prst="rect">
            <a:avLst/>
          </a:prstGeom>
        </p:spPr>
      </p:pic>
      <p:pic>
        <p:nvPicPr>
          <p:cNvPr id="10" name="O_0#目录1:97245c2b3.fixed?vcp=1&amp;color=36,64,97&amp;tib=255,255,255&amp;vtp=1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2504" y="4251960"/>
            <a:ext cx="731520" cy="768096"/>
          </a:xfrm>
          <a:prstGeom prst="rect">
            <a:avLst/>
          </a:prstGeom>
        </p:spPr>
      </p:pic>
      <p:sp>
        <p:nvSpPr>
          <p:cNvPr id="11" name="O_0#目录1:97245c2b3.fixed?vcp=1&amp;color=255,255,255&amp;vtp=1&amp;bbb=1"/>
          <p:cNvSpPr/>
          <p:nvPr/>
        </p:nvSpPr>
        <p:spPr>
          <a:xfrm>
            <a:off x="4032504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2" name="O_0#目录1:97245c2b3.fixed?vcp=1&amp;color=255,255,255&amp;vtp=1&amp;bbb=1"/>
          <p:cNvSpPr/>
          <p:nvPr/>
        </p:nvSpPr>
        <p:spPr>
          <a:xfrm>
            <a:off x="4032504" y="253288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3" name="O_0#目录1:97245c2b3.fixed?vcp=1&amp;color=255,255,255&amp;vtp=1&amp;bbb=1"/>
          <p:cNvSpPr/>
          <p:nvPr/>
        </p:nvSpPr>
        <p:spPr>
          <a:xfrm>
            <a:off x="4032504" y="4251960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altLang="zh-CN" sz="2400" dirty="0"/>
          </a:p>
        </p:txBody>
      </p:sp>
      <p:sp>
        <p:nvSpPr>
          <p:cNvPr id="14" name="O_0#目录1:97245c2b3.fixed?lid=97245c2b3&amp;vcp=1&amp;color=0,55,96&amp;vtp=1&amp;bbb=1">
            <a:hlinkClick r:id="rId3" action="ppaction://hlinksldjump"/>
          </p:cNvPr>
          <p:cNvSpPr/>
          <p:nvPr/>
        </p:nvSpPr>
        <p:spPr>
          <a:xfrm>
            <a:off x="4965192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5" name="O_0#目录1:97245c2b3.fixed?lid=c3f5bf586&amp;vcp=1&amp;color=0,55,96&amp;vtp=1&amp;bbb=1">
            <a:hlinkClick r:id="rId4" action="ppaction://hlinksldjump"/>
          </p:cNvPr>
          <p:cNvSpPr/>
          <p:nvPr/>
        </p:nvSpPr>
        <p:spPr>
          <a:xfrm>
            <a:off x="4965192" y="2679192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16" name="O_0#目录1:97245c2b3.fixed?lid=16a590977&amp;vcp=1&amp;color=0,55,96&amp;vtp=1&amp;bbb=1">
            <a:hlinkClick r:id="rId5" action="ppaction://hlinksldjump"/>
          </p:cNvPr>
          <p:cNvSpPr/>
          <p:nvPr/>
        </p:nvSpPr>
        <p:spPr>
          <a:xfrm>
            <a:off x="4965192" y="4398264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97245c2b3?vcp=1&amp;pid=0f4940561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32104"/>
            <a:ext cx="566928" cy="694944"/>
          </a:xfrm>
          <a:prstGeom prst="rect">
            <a:avLst/>
          </a:prstGeom>
        </p:spPr>
      </p:pic>
      <p:sp>
        <p:nvSpPr>
          <p:cNvPr id="3" name="C_4_BD#97245c2b3?vcp=1&amp;pid=0f4940561&amp;color=61,88,159&amp;vtp=1&amp;bbb=1"/>
          <p:cNvSpPr/>
          <p:nvPr/>
        </p:nvSpPr>
        <p:spPr>
          <a:xfrm>
            <a:off x="1252728" y="950976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cbc693772?vcp=1&amp;pid=97245c2b3&amp;color=101,101,255&amp;vtp=1&amp;bbb=1"/>
          <p:cNvSpPr/>
          <p:nvPr/>
        </p:nvSpPr>
        <p:spPr>
          <a:xfrm>
            <a:off x="539496" y="1527048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变量的相关关系</a:t>
            </a:r>
            <a:endParaRPr lang="en-US" altLang="zh-CN" sz="2200" dirty="0"/>
          </a:p>
        </p:txBody>
      </p:sp>
      <p:sp>
        <p:nvSpPr>
          <p:cNvPr id="5" name="C_5_BD#948c08641?vcp=1&amp;pid=97245c2b3&amp;color=101,101,255&amp;vtp=1&amp;bbb=1"/>
          <p:cNvSpPr/>
          <p:nvPr/>
        </p:nvSpPr>
        <p:spPr>
          <a:xfrm>
            <a:off x="539496" y="202082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散点图</a:t>
            </a:r>
            <a:endParaRPr lang="en-US" altLang="zh-CN" sz="2200" dirty="0"/>
          </a:p>
        </p:txBody>
      </p:sp>
      <p:sp>
        <p:nvSpPr>
          <p:cNvPr id="6" name="C_5_BD#9cec18010?vcp=1&amp;pid=97245c2b3&amp;color=101,101,255&amp;vtp=1&amp;bbb=1"/>
          <p:cNvSpPr/>
          <p:nvPr/>
        </p:nvSpPr>
        <p:spPr>
          <a:xfrm>
            <a:off x="539496" y="25146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相关关系的强弱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c3f5bf586?vcp=1&amp;pid=0f4940561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21792" cy="658368"/>
          </a:xfrm>
          <a:prstGeom prst="rect">
            <a:avLst/>
          </a:prstGeom>
        </p:spPr>
      </p:pic>
      <p:sp>
        <p:nvSpPr>
          <p:cNvPr id="3" name="C_4_BD#c3f5bf586?vcp=1&amp;pid=0f4940561&amp;color=61,88,159&amp;mp=1&amp;vtp=1&amp;bbb=1"/>
          <p:cNvSpPr/>
          <p:nvPr/>
        </p:nvSpPr>
        <p:spPr>
          <a:xfrm>
            <a:off x="1289304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4" name="C_5_BD#aab003279?vcp=1&amp;pid=c3f5bf586&amp;color=101,101,255&amp;vtp=1&amp;bbb=1"/>
          <p:cNvSpPr/>
          <p:nvPr/>
        </p:nvSpPr>
        <p:spPr>
          <a:xfrm>
            <a:off x="539496" y="14690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不能正确判断两个变量是否具有相关性而致错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1_1#fc4a89513?vcp=1&amp;vop=1&amp;pid=aab003279&amp;color=36,64,97&amp;vtp=1&amp;bbb=1&amp;hb=1"/>
              <p:cNvSpPr/>
              <p:nvPr/>
            </p:nvSpPr>
            <p:spPr>
              <a:xfrm>
                <a:off x="539496" y="1966032"/>
                <a:ext cx="11109960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有人统计了同一个省的6个城市某一年的人均国内生产总值（即人均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GDP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）和这一年各城市患白血病的儿童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，如表所示：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BD.1_1#fc4a89513?vcp=1&amp;vop=1&amp;pid=aab00327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66032"/>
                <a:ext cx="11109960" cy="773430"/>
              </a:xfrm>
              <a:prstGeom prst="rect">
                <a:avLst/>
              </a:prstGeom>
              <a:blipFill>
                <a:blip r:embed="rId4"/>
                <a:stretch>
                  <a:fillRect l="-1317" r="-933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QO_6_BD.1_2#fc4a89513?colgroup=12,7,4,4,4,4,4&amp;vcp=1&amp;vop=1&amp;pid=aab003279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52268864"/>
                  </p:ext>
                </p:extLst>
              </p:nvPr>
            </p:nvGraphicFramePr>
            <p:xfrm>
              <a:off x="539496" y="2867366"/>
              <a:ext cx="11036808" cy="779844"/>
            </p:xfrm>
            <a:graphic>
              <a:graphicData uri="http://schemas.openxmlformats.org/drawingml/2006/table">
                <a:tbl>
                  <a:tblPr/>
                  <a:tblGrid>
                    <a:gridCol w="31181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900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人均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GDP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万元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患白血病的儿童数/人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351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180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QO_6_BD.1_2#fc4a89513?colgroup=12,7,4,4,4,4,4&amp;vcp=1&amp;vop=1&amp;pid=aab003279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52268864"/>
                  </p:ext>
                </p:extLst>
              </p:nvPr>
            </p:nvGraphicFramePr>
            <p:xfrm>
              <a:off x="539496" y="2867366"/>
              <a:ext cx="11036808" cy="779844"/>
            </p:xfrm>
            <a:graphic>
              <a:graphicData uri="http://schemas.openxmlformats.org/drawingml/2006/table">
                <a:tbl>
                  <a:tblPr/>
                  <a:tblGrid>
                    <a:gridCol w="31181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9001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95" t="-1538" r="-254102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患白血病的儿童数/人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351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180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QO_6_BD.1_3#fc4a89513?vcp=1&amp;vop=1&amp;pid=aab003279&amp;color=36,64,97&amp;vtp=1&amp;bbb=1"/>
          <p:cNvSpPr/>
          <p:nvPr/>
        </p:nvSpPr>
        <p:spPr>
          <a:xfrm>
            <a:off x="539496" y="378176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画出散点图，并判断这两个变量是否具有线性相关关系.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6_EX.2_1#fc4a89513?htil=1&amp;vcp=1&amp;vop=1&amp;pid=aab003279&amp;color=36,64,97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44968" y="1234744"/>
            <a:ext cx="3886200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6_EX.2_2#fc4a89513?htil=1&amp;vcp=1&amp;vop=1&amp;pid=aab003279&amp;color=36,64,97&amp;vtp=1&amp;bt=1&amp;bbb=1&amp;hb=1"/>
          <p:cNvSpPr/>
          <p:nvPr/>
        </p:nvSpPr>
        <p:spPr>
          <a:xfrm>
            <a:off x="539496" y="1170736"/>
            <a:ext cx="709574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【错解】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根据表中数据画散点图，如图所示.从图中可以看出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，虽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然后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5个点大致分布在一条直线的附近，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但第一个点离这条直线太远，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所以这两个变量不具有线性相关关系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pic>
        <p:nvPicPr>
          <p:cNvPr id="4" name="QO_6_AN.3_1#fc4a89513?htil=2&amp;vcp=1&amp;vop=1&amp;pid=aab003279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9832" y="3745280"/>
            <a:ext cx="3831336" cy="215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6_AN.3_2#fc4a89513?htil=2&amp;vcp=1&amp;vop=1&amp;pid=aab003279&amp;color=36,64,97&amp;vtp=1&amp;bbb=1&amp;hb=1"/>
          <p:cNvSpPr/>
          <p:nvPr/>
        </p:nvSpPr>
        <p:spPr>
          <a:xfrm>
            <a:off x="539496" y="2417685"/>
            <a:ext cx="7150608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【正解】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根据表中数据画散点图，如图所示.从图中可以看出</a:t>
            </a:r>
            <a:r>
              <a:rPr lang="en-US" altLang="zh-CN" sz="1800" b="0" i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，除第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个点外，其余5个点大致分布在一条直线的附近</a:t>
            </a:r>
            <a:r>
              <a:rPr lang="en-US" altLang="zh-CN" sz="1800" b="0" i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，所以这两个变量具有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线性相关关系</a:t>
            </a: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00ec7ded?vcp=1&amp;pid=aab003279&amp;color=36,64,97&amp;vtp=1&amp;bt=1&amp;bbb=1"/>
          <p:cNvSpPr/>
          <p:nvPr/>
        </p:nvSpPr>
        <p:spPr>
          <a:xfrm>
            <a:off x="539496" y="3354755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</a:t>
            </a:r>
            <a:r>
              <a:rPr lang="en-US" altLang="zh-CN" sz="1800" b="0" i="0" spc="-5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判断是否具有线性相关关系</a:t>
            </a:r>
            <a:r>
              <a:rPr lang="en-US" altLang="zh-CN" sz="1800" b="0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，要看大部分点是否分布在一条直线附近，个别点是不影响大局的.</a:t>
            </a:r>
            <a:endParaRPr lang="en-US" altLang="zh-CN" sz="1800" spc="-50" dirty="0"/>
          </a:p>
        </p:txBody>
      </p:sp>
      <p:pic>
        <p:nvPicPr>
          <p:cNvPr id="3" name="P_6_BD#a00ec7ded?vcp=1&amp;pid=aab003279&amp;color=36,64,97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728" y="3371773"/>
            <a:ext cx="1371600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362</Words>
  <Application>Microsoft Office PowerPoint</Application>
  <PresentationFormat>宽屏</PresentationFormat>
  <Paragraphs>137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 (正文)</vt:lpstr>
      <vt:lpstr>等线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2025-10-21T07:12:21Z</dcterms:created>
  <dcterms:modified xsi:type="dcterms:W3CDTF">2025-10-21T07:38:19Z</dcterms:modified>
  <cp:category/>
  <cp:contentStatus/>
</cp:coreProperties>
</file>